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6" r:id="rId4"/>
    <p:sldId id="258" r:id="rId5"/>
    <p:sldId id="267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78" r:id="rId15"/>
    <p:sldId id="287" r:id="rId16"/>
    <p:sldId id="280" r:id="rId17"/>
    <p:sldId id="281" r:id="rId18"/>
    <p:sldId id="282" r:id="rId19"/>
    <p:sldId id="283" r:id="rId20"/>
    <p:sldId id="263" r:id="rId21"/>
    <p:sldId id="264" r:id="rId22"/>
    <p:sldId id="274" r:id="rId23"/>
    <p:sldId id="275" r:id="rId24"/>
    <p:sldId id="279" r:id="rId25"/>
    <p:sldId id="277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 of </a:t>
            </a:r>
            <a:r>
              <a:rPr lang="en-US" dirty="0" err="1" smtClean="0"/>
              <a:t>IoT</a:t>
            </a:r>
            <a:r>
              <a:rPr lang="en-US" dirty="0" smtClean="0"/>
              <a:t> Ecosystem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33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360" y="587829"/>
            <a:ext cx="2952683" cy="2690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8215" y="3501483"/>
            <a:ext cx="5272449" cy="3146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89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977"/>
            <a:ext cx="10515600" cy="4726986"/>
          </a:xfrm>
        </p:spPr>
        <p:txBody>
          <a:bodyPr/>
          <a:lstStyle/>
          <a:p>
            <a:r>
              <a:rPr lang="en-US" dirty="0" smtClean="0"/>
              <a:t>Identity related services</a:t>
            </a:r>
          </a:p>
          <a:p>
            <a:pPr lvl="1"/>
            <a:r>
              <a:rPr lang="en-US" dirty="0" smtClean="0"/>
              <a:t>Identify real life objects in virtual world</a:t>
            </a:r>
          </a:p>
          <a:p>
            <a:r>
              <a:rPr lang="en-US" dirty="0" smtClean="0"/>
              <a:t>Information aggregation services</a:t>
            </a:r>
          </a:p>
          <a:p>
            <a:pPr lvl="1"/>
            <a:r>
              <a:rPr lang="en-US" dirty="0" smtClean="0"/>
              <a:t>Collect and summarize raw sensory data</a:t>
            </a:r>
          </a:p>
          <a:p>
            <a:r>
              <a:rPr lang="en-US" dirty="0" smtClean="0"/>
              <a:t>Collaborative-Aware services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ake decisions and respond</a:t>
            </a:r>
          </a:p>
          <a:p>
            <a:r>
              <a:rPr lang="en-US" dirty="0" smtClean="0"/>
              <a:t>Ubiquitous services</a:t>
            </a:r>
          </a:p>
          <a:p>
            <a:pPr lvl="1"/>
            <a:r>
              <a:rPr lang="en-US" dirty="0" smtClean="0"/>
              <a:t>Any time, anyone and anywhere</a:t>
            </a:r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sense from the gathered information and provide services accordingly. </a:t>
            </a:r>
          </a:p>
          <a:p>
            <a:r>
              <a:rPr lang="en-US" dirty="0" smtClean="0"/>
              <a:t>Discovering and using resources</a:t>
            </a:r>
          </a:p>
        </p:txBody>
      </p:sp>
    </p:spTree>
    <p:extLst>
      <p:ext uri="{BB962C8B-B14F-4D97-AF65-F5344CB8AC3E}">
        <p14:creationId xmlns:p14="http://schemas.microsoft.com/office/powerpoint/2010/main" val="32946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dirty="0" smtClean="0"/>
              <a:t>Constrained </a:t>
            </a:r>
            <a:r>
              <a:rPr lang="en-US" sz="3600" dirty="0"/>
              <a:t>Application protocol (</a:t>
            </a:r>
            <a:r>
              <a:rPr lang="en-US" sz="3600" dirty="0" err="1"/>
              <a:t>CoAP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Message </a:t>
            </a:r>
            <a:r>
              <a:rPr lang="en-US" sz="3600" dirty="0"/>
              <a:t>Queue Telemetry Transport (MQTT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Extensible </a:t>
            </a:r>
            <a:r>
              <a:rPr lang="en-US" sz="3600" dirty="0"/>
              <a:t>Mapping and Presence protocol (XMPP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Advanced </a:t>
            </a:r>
            <a:r>
              <a:rPr lang="en-US" sz="3600" dirty="0"/>
              <a:t>Message Queuing Protocol (AMQP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Data </a:t>
            </a:r>
            <a:r>
              <a:rPr lang="en-US" sz="3600" dirty="0"/>
              <a:t>Distribution Service (DDS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312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Protocol for Low Power and Lossy Networks(RPL)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992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Link independent routing protocol based on IPv6 for resource constrained nodes.</a:t>
            </a:r>
          </a:p>
          <a:p>
            <a:r>
              <a:rPr lang="en-US" dirty="0" smtClean="0"/>
              <a:t>Destination Oriented Directed Acyclic Graph forms the core.</a:t>
            </a:r>
          </a:p>
          <a:p>
            <a:r>
              <a:rPr lang="en-US" dirty="0" smtClean="0"/>
              <a:t>Problems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Under Specification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Incompatibility  of  modes in storing and non storing modes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High overhead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Unreliability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7463" y="1322388"/>
            <a:ext cx="43338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444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low Power wireless Area 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IPv6 over low power wireless area network to support IPv6 network</a:t>
            </a:r>
          </a:p>
          <a:p>
            <a:r>
              <a:rPr lang="en-US" dirty="0" smtClean="0"/>
              <a:t>Provides header compression which reduces overhead</a:t>
            </a:r>
          </a:p>
          <a:p>
            <a:r>
              <a:rPr lang="en-US" dirty="0" smtClean="0"/>
              <a:t>Supports fragmentation to accommodate IPv6 Maximum Transmission Unit (MTU)</a:t>
            </a:r>
          </a:p>
          <a:p>
            <a:r>
              <a:rPr lang="en-US" dirty="0" smtClean="0"/>
              <a:t>Supports multi-hop delivery</a:t>
            </a:r>
          </a:p>
          <a:p>
            <a:r>
              <a:rPr lang="en-US" dirty="0" smtClean="0"/>
              <a:t>Four types of headers (00) No 6lowPAN, (01) Dispatch Header, (02) Mesh Addressing, (03) Fragmentation</a:t>
            </a:r>
          </a:p>
          <a:p>
            <a:r>
              <a:rPr lang="en-US" dirty="0" smtClean="0"/>
              <a:t>Problems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Round trip delay when ICMP payload is increased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High rate of packet loss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Ease of interference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3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802.15.4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IEEE 802.15.4 has lot advantages like low power consumption, low data rate, low cost, high message throughput, good reliability and interoperability.</a:t>
            </a:r>
          </a:p>
          <a:p>
            <a:r>
              <a:rPr lang="en-US" dirty="0" smtClean="0"/>
              <a:t>High level of security, authentication services and encryption</a:t>
            </a:r>
          </a:p>
          <a:p>
            <a:r>
              <a:rPr lang="en-US" dirty="0" smtClean="0"/>
              <a:t>Problems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No </a:t>
            </a:r>
            <a:r>
              <a:rPr lang="en-US" dirty="0" err="1" smtClean="0"/>
              <a:t>QoS</a:t>
            </a:r>
            <a:r>
              <a:rPr lang="en-US" dirty="0" smtClean="0"/>
              <a:t> guarantee  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1200" y="3610766"/>
            <a:ext cx="3622674" cy="324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96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Low Energy</a:t>
            </a:r>
          </a:p>
          <a:p>
            <a:r>
              <a:rPr lang="en-US" dirty="0" smtClean="0"/>
              <a:t>EPC Global</a:t>
            </a:r>
          </a:p>
          <a:p>
            <a:r>
              <a:rPr lang="en-US" dirty="0"/>
              <a:t>LTE-A</a:t>
            </a:r>
            <a:endParaRPr lang="en-US" dirty="0" smtClean="0"/>
          </a:p>
          <a:p>
            <a:r>
              <a:rPr lang="en-US" dirty="0" smtClean="0"/>
              <a:t>Z-Waves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5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Scope of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Vertical domain markets</a:t>
            </a:r>
          </a:p>
          <a:p>
            <a:pPr lvl="1"/>
            <a:r>
              <a:rPr lang="en-US" dirty="0" smtClean="0"/>
              <a:t>Horizontal domain agnostic markets</a:t>
            </a:r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trust</a:t>
            </a:r>
          </a:p>
          <a:p>
            <a:pPr lvl="1"/>
            <a:r>
              <a:rPr lang="en-US" dirty="0" smtClean="0"/>
              <a:t>Management, performance, reliability</a:t>
            </a:r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74" y="769208"/>
            <a:ext cx="5500546" cy="5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:p14="http://schemas.microsoft.com/office/powerpoint/2010/main" val="1329984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6801983" cy="107414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Big Data Analytics in </a:t>
            </a:r>
            <a:r>
              <a:rPr lang="en-US" sz="4400" dirty="0" err="1" smtClean="0"/>
              <a:t>IoT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9558246" cy="442830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Volume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Everything is connected and producing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Cannot keep upgrading hardware to keep this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to do with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Will just be a huge collection of readings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Need to find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Patterns should provide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Knowledge should be monetized!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Takeaway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551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Available tools usually fall short</a:t>
            </a:r>
          </a:p>
          <a:p>
            <a:pPr lvl="1"/>
            <a:r>
              <a:rPr lang="en-US" dirty="0" smtClean="0"/>
              <a:t>Facebook Hadoop version</a:t>
            </a:r>
          </a:p>
          <a:p>
            <a:r>
              <a:rPr lang="en-US" dirty="0" err="1" smtClean="0"/>
              <a:t>TSaaaS</a:t>
            </a:r>
            <a:r>
              <a:rPr lang="en-US" dirty="0" smtClean="0"/>
              <a:t> for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data real time</a:t>
            </a:r>
          </a:p>
          <a:p>
            <a:pPr lvl="1"/>
            <a:r>
              <a:rPr lang="en-US" dirty="0" smtClean="0"/>
              <a:t>Time Series Database</a:t>
            </a:r>
          </a:p>
          <a:p>
            <a:pPr lvl="1"/>
            <a:r>
              <a:rPr lang="en-US" dirty="0" smtClean="0"/>
              <a:t>Optimized for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Faster pattern recognition</a:t>
            </a:r>
          </a:p>
          <a:p>
            <a:r>
              <a:rPr lang="en-US" dirty="0" smtClean="0"/>
              <a:t>Why keep all data</a:t>
            </a:r>
          </a:p>
          <a:p>
            <a:pPr lvl="1"/>
            <a:r>
              <a:rPr lang="en-US" dirty="0" smtClean="0"/>
              <a:t>Pattern reduction, feature selections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25625"/>
            <a:ext cx="5775959" cy="3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02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Platform 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07752" cy="4351338"/>
          </a:xfrm>
        </p:spPr>
        <p:txBody>
          <a:bodyPr/>
          <a:lstStyle/>
          <a:p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Scalability = cloud!</a:t>
            </a:r>
          </a:p>
          <a:p>
            <a:pPr lvl="1"/>
            <a:r>
              <a:rPr lang="en-US" dirty="0" smtClean="0"/>
              <a:t>Has its own set of challenges because of variety in cloud providers</a:t>
            </a:r>
          </a:p>
          <a:p>
            <a:pPr lvl="2"/>
            <a:r>
              <a:rPr lang="en-US" dirty="0" smtClean="0"/>
              <a:t>Synchronization of data between different vendors</a:t>
            </a:r>
          </a:p>
          <a:p>
            <a:pPr lvl="2"/>
            <a:r>
              <a:rPr lang="en-US" dirty="0" smtClean="0"/>
              <a:t>Standardization of data and services within vendors</a:t>
            </a:r>
          </a:p>
          <a:p>
            <a:pPr lvl="2"/>
            <a:r>
              <a:rPr lang="en-US" dirty="0" smtClean="0"/>
              <a:t>Security mechanisms differ according to the vendors</a:t>
            </a:r>
          </a:p>
          <a:p>
            <a:pPr lvl="1"/>
            <a:r>
              <a:rPr lang="en-US" dirty="0" err="1" smtClean="0"/>
              <a:t>Xively</a:t>
            </a:r>
            <a:r>
              <a:rPr lang="en-US" dirty="0" smtClean="0"/>
              <a:t> – host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2"/>
            <a:r>
              <a:rPr lang="en-US" dirty="0" smtClean="0"/>
              <a:t>PaaS</a:t>
            </a:r>
          </a:p>
          <a:p>
            <a:pPr lvl="2"/>
            <a:r>
              <a:rPr lang="en-US" dirty="0" smtClean="0"/>
              <a:t>Manage sensor data on web</a:t>
            </a:r>
          </a:p>
          <a:p>
            <a:pPr lvl="2"/>
            <a:r>
              <a:rPr lang="en-US" dirty="0" smtClean="0"/>
              <a:t>Connect with devices easily using APIs</a:t>
            </a:r>
          </a:p>
          <a:p>
            <a:pPr lvl="2"/>
            <a:r>
              <a:rPr lang="en-US" dirty="0" smtClean="0"/>
              <a:t>Enables users to visualize data graphically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48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Fog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9061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Fog </a:t>
            </a:r>
            <a:r>
              <a:rPr lang="en-US" dirty="0" smtClean="0"/>
              <a:t>computing</a:t>
            </a:r>
            <a:endParaRPr lang="en-US" dirty="0"/>
          </a:p>
          <a:p>
            <a:pPr lvl="1"/>
            <a:r>
              <a:rPr lang="en-US" dirty="0" smtClean="0"/>
              <a:t>Also called cloudlets or edge computing</a:t>
            </a:r>
          </a:p>
          <a:p>
            <a:pPr lvl="1"/>
            <a:r>
              <a:rPr lang="en-US" dirty="0" smtClean="0"/>
              <a:t>Bridge </a:t>
            </a:r>
            <a:r>
              <a:rPr lang="en-US" dirty="0"/>
              <a:t>between small devices and large </a:t>
            </a:r>
            <a:r>
              <a:rPr lang="en-US" dirty="0" smtClean="0"/>
              <a:t>cloud</a:t>
            </a:r>
            <a:endParaRPr lang="en-US" dirty="0"/>
          </a:p>
          <a:p>
            <a:pPr lvl="1"/>
            <a:r>
              <a:rPr lang="en-US" dirty="0"/>
              <a:t>Reduce delay, increase </a:t>
            </a:r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Act as microcenters</a:t>
            </a:r>
          </a:p>
          <a:p>
            <a:pPr lvl="1"/>
            <a:r>
              <a:rPr lang="en-US" dirty="0" smtClean="0"/>
              <a:t>Significant difference in cloud and cloudlets in terms</a:t>
            </a:r>
          </a:p>
          <a:p>
            <a:pPr lvl="2"/>
            <a:r>
              <a:rPr lang="en-US" dirty="0" smtClean="0"/>
              <a:t>Storage</a:t>
            </a:r>
          </a:p>
          <a:p>
            <a:pPr lvl="2"/>
            <a:r>
              <a:rPr lang="en-US" dirty="0" smtClean="0"/>
              <a:t>Computation power</a:t>
            </a:r>
          </a:p>
          <a:p>
            <a:pPr lvl="1"/>
            <a:r>
              <a:rPr lang="en-US" dirty="0" smtClean="0"/>
              <a:t>Provides better performance for real-time services like real-time analytics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4808" y="1825625"/>
            <a:ext cx="51267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0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0526" y="2808513"/>
            <a:ext cx="9849393" cy="35400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98288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Problem : Communication between resource rich and resource constrained devices.</a:t>
            </a:r>
          </a:p>
          <a:p>
            <a:pPr marL="0" lvl="0" indent="0">
              <a:buNone/>
            </a:pPr>
            <a:r>
              <a:rPr lang="en-US" dirty="0"/>
              <a:t>Solution: Intelligent Gateway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3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IEEE COMMUNICATION SURVEYS &amp;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TUTORIALS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64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7008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5 layer architecture</a:t>
            </a:r>
          </a:p>
          <a:p>
            <a:r>
              <a:rPr lang="en-US" dirty="0" smtClean="0"/>
              <a:t>Elements</a:t>
            </a:r>
          </a:p>
          <a:p>
            <a:pPr lvl="1"/>
            <a:r>
              <a:rPr lang="en-US" dirty="0" smtClean="0"/>
              <a:t>Processes in a solution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Infrastructure</a:t>
            </a:r>
          </a:p>
          <a:p>
            <a:r>
              <a:rPr lang="en-US" dirty="0" smtClean="0"/>
              <a:t>Research Challenges</a:t>
            </a:r>
          </a:p>
          <a:p>
            <a:pPr lvl="1"/>
            <a:r>
              <a:rPr lang="en-US" dirty="0" smtClean="0"/>
              <a:t>Requirements</a:t>
            </a:r>
          </a:p>
          <a:p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Cloud and Fog</a:t>
            </a:r>
          </a:p>
          <a:p>
            <a:r>
              <a:rPr lang="en-US" dirty="0" smtClean="0"/>
              <a:t>Horizontal Integration</a:t>
            </a:r>
          </a:p>
          <a:p>
            <a:pPr lvl="1"/>
            <a:r>
              <a:rPr lang="en-US" dirty="0" smtClean="0"/>
              <a:t>Communication between solutions</a:t>
            </a:r>
          </a:p>
        </p:txBody>
      </p:sp>
    </p:spTree>
    <p:extLst>
      <p:ext uri="{BB962C8B-B14F-4D97-AF65-F5344CB8AC3E}">
        <p14:creationId xmlns:p14="http://schemas.microsoft.com/office/powerpoint/2010/main" val="243612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70669" cy="1078039"/>
          </a:xfrm>
        </p:spPr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3" y="1254035"/>
            <a:ext cx="7538901" cy="54733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44891" y="4872446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Devices – sensors / actuators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44891" y="3331028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Deliver data to repository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908869" y="4193177"/>
            <a:ext cx="836022" cy="6792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 flipV="1">
            <a:off x="8908869" y="3566161"/>
            <a:ext cx="836022" cy="280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44891" y="2338251"/>
            <a:ext cx="172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accessed by services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4" idx="1"/>
          </p:cNvCxnSpPr>
          <p:nvPr/>
        </p:nvCxnSpPr>
        <p:spPr>
          <a:xfrm flipH="1">
            <a:off x="8908869" y="2661417"/>
            <a:ext cx="836022" cy="225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14263" y="1632857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Services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908870" y="2002189"/>
            <a:ext cx="705393" cy="336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14262" y="966651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use case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908870" y="1443164"/>
            <a:ext cx="766897" cy="235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4896394" cy="4415245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Unique identification is important to match service with demand.</a:t>
            </a:r>
          </a:p>
          <a:p>
            <a:pPr algn="just"/>
            <a:r>
              <a:rPr lang="en-US" dirty="0"/>
              <a:t>E</a:t>
            </a:r>
            <a:r>
              <a:rPr lang="en-US" dirty="0" smtClean="0"/>
              <a:t>lectronic 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505236"/>
            <a:ext cx="5752011" cy="567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Ubiquitous ID: Standards for Ubiquitous Computing and the Internet of Things Noboru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Koshizuka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Ken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Sakamura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39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63040"/>
            <a:ext cx="5040086" cy="47139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354" y="365125"/>
            <a:ext cx="5817326" cy="58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84663"/>
            <a:ext cx="5183776" cy="44462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626" y="992777"/>
            <a:ext cx="5898764" cy="48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</TotalTime>
  <Words>923</Words>
  <Application>Microsoft Office PowerPoint</Application>
  <PresentationFormat>Widescreen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Survey of IoT Ecosystem Components</vt:lpstr>
      <vt:lpstr>Why have this survey?</vt:lpstr>
      <vt:lpstr>IoT : Survey of Enabling Tech, Protocols, Applications</vt:lpstr>
      <vt:lpstr>We will cover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Application protocols</vt:lpstr>
      <vt:lpstr>Protocols</vt:lpstr>
      <vt:lpstr>Routing Protocol for Low Power and Lossy Networks(RPL)</vt:lpstr>
      <vt:lpstr>6 low Power wireless Area Network </vt:lpstr>
      <vt:lpstr>IEEE 802.15.4</vt:lpstr>
      <vt:lpstr>More protocols</vt:lpstr>
      <vt:lpstr>Challenges</vt:lpstr>
      <vt:lpstr>Big Data Analytics in IoT</vt:lpstr>
      <vt:lpstr>Analytics</vt:lpstr>
      <vt:lpstr>Cloud Platform and Services</vt:lpstr>
      <vt:lpstr>Fog Computing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Hamza Karachiwala</cp:lastModifiedBy>
  <cp:revision>113</cp:revision>
  <dcterms:created xsi:type="dcterms:W3CDTF">2016-03-15T14:53:28Z</dcterms:created>
  <dcterms:modified xsi:type="dcterms:W3CDTF">2016-03-17T17:40:04Z</dcterms:modified>
</cp:coreProperties>
</file>